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11"/>
  </p:handoutMasterIdLst>
  <p:sldIdLst>
    <p:sldId id="257" r:id="rId2"/>
    <p:sldId id="259" r:id="rId3"/>
    <p:sldId id="319" r:id="rId4"/>
    <p:sldId id="261" r:id="rId5"/>
    <p:sldId id="267" r:id="rId6"/>
    <p:sldId id="266" r:id="rId7"/>
    <p:sldId id="301" r:id="rId8"/>
    <p:sldId id="286"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41">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67CC6"/>
    <a:srgbClr val="CB7CC8"/>
    <a:srgbClr val="ED9D80"/>
    <a:srgbClr val="404040"/>
    <a:srgbClr val="EC3A38"/>
    <a:srgbClr val="899FC9"/>
    <a:srgbClr val="889FC9"/>
    <a:srgbClr val="7FA2CB"/>
    <a:srgbClr val="D384B8"/>
    <a:srgbClr val="F2A1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3" autoAdjust="0"/>
    <p:restoredTop sz="94660"/>
  </p:normalViewPr>
  <p:slideViewPr>
    <p:cSldViewPr snapToGrid="0" showGuides="1">
      <p:cViewPr varScale="1">
        <p:scale>
          <a:sx n="81" d="100"/>
          <a:sy n="81" d="100"/>
        </p:scale>
        <p:origin x="108" y="60"/>
      </p:cViewPr>
      <p:guideLst>
        <p:guide orient="horz" pos="2241"/>
        <p:guide pos="3839"/>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2021/7/21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2C655B-73F6-4EA3-B45A-76D319E82E18}" type="datetimeFigureOut">
              <a:rPr lang="zh-CN" altLang="en-US" smtClean="0"/>
              <a:t>2021/7/21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B900B1-1E88-4279-B7F3-815561E8D55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2</a:t>
            </a:fld>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3</a:t>
            </a:fld>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4</a:t>
            </a:fld>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5</a:t>
            </a:fld>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6</a:t>
            </a:fld>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849F42C-2DAE-424C-A4B8-3140182C3E9F}" type="slidenum">
              <a:rPr lang="zh-CN" altLang="en-US" smtClean="0"/>
              <a:t>7</a:t>
            </a:fld>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t>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8FDE241-A559-4FBA-BA14-9B32DFFD3167}" type="datetimeFigureOut">
              <a:rPr lang="zh-CN" altLang="en-US" smtClean="0"/>
              <a:t>2021/7/21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A7B09E-FD55-4100-9D93-0B8A310510D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FDE241-A559-4FBA-BA14-9B32DFFD3167}" type="datetimeFigureOut">
              <a:rPr lang="zh-CN" altLang="en-US" smtClean="0"/>
              <a:t>2021/7/21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A7B09E-FD55-4100-9D93-0B8A310510D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L 形 5"/>
          <p:cNvSpPr/>
          <p:nvPr/>
        </p:nvSpPr>
        <p:spPr>
          <a:xfrm rot="5400000">
            <a:off x="6760397" y="598805"/>
            <a:ext cx="4882515" cy="4882515"/>
          </a:xfrm>
          <a:prstGeom prst="corner">
            <a:avLst/>
          </a:prstGeom>
          <a:gradFill>
            <a:gsLst>
              <a:gs pos="50000">
                <a:srgbClr val="D384B8"/>
              </a:gs>
              <a:gs pos="0">
                <a:srgbClr val="F2A176"/>
              </a:gs>
              <a:gs pos="100000">
                <a:srgbClr val="7FA2C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0" name="文本框 9"/>
          <p:cNvSpPr txBox="1"/>
          <p:nvPr/>
        </p:nvSpPr>
        <p:spPr>
          <a:xfrm>
            <a:off x="701040" y="1735455"/>
            <a:ext cx="6059170" cy="1322070"/>
          </a:xfrm>
          <a:prstGeom prst="rect">
            <a:avLst/>
          </a:prstGeom>
          <a:noFill/>
        </p:spPr>
        <p:txBody>
          <a:bodyPr wrap="square" rtlCol="0">
            <a:spAutoFit/>
          </a:bodyPr>
          <a:lstStyle/>
          <a:p>
            <a:pPr algn="ctr"/>
            <a:r>
              <a:rPr lang="zh-CN" altLang="en-US" sz="4000" b="1" dirty="0">
                <a:solidFill>
                  <a:schemeClr val="tx1">
                    <a:lumMod val="75000"/>
                    <a:lumOff val="25000"/>
                  </a:schemeClr>
                </a:solidFill>
                <a:latin typeface="印品黑体" panose="00000500000000000000" pitchFamily="2" charset="-122"/>
                <a:ea typeface="印品黑体" panose="00000500000000000000" pitchFamily="2" charset="-122"/>
              </a:rPr>
              <a:t>九音科技产销研</a:t>
            </a:r>
          </a:p>
          <a:p>
            <a:pPr algn="ctr"/>
            <a:r>
              <a:rPr lang="zh-CN" altLang="en-US" sz="4000" b="1" dirty="0">
                <a:solidFill>
                  <a:schemeClr val="tx1">
                    <a:lumMod val="75000"/>
                    <a:lumOff val="25000"/>
                  </a:schemeClr>
                </a:solidFill>
                <a:latin typeface="印品黑体" panose="00000500000000000000" pitchFamily="2" charset="-122"/>
                <a:ea typeface="印品黑体" panose="00000500000000000000" pitchFamily="2" charset="-122"/>
              </a:rPr>
              <a:t>一体化管控平台</a:t>
            </a:r>
          </a:p>
        </p:txBody>
      </p:sp>
      <p:sp>
        <p:nvSpPr>
          <p:cNvPr id="11" name="L 形 10"/>
          <p:cNvSpPr/>
          <p:nvPr/>
        </p:nvSpPr>
        <p:spPr>
          <a:xfrm rot="5400000">
            <a:off x="772795" y="598805"/>
            <a:ext cx="1028700" cy="1028700"/>
          </a:xfrm>
          <a:prstGeom prst="corner">
            <a:avLst/>
          </a:prstGeom>
          <a:gradFill>
            <a:gsLst>
              <a:gs pos="50000">
                <a:srgbClr val="CB7CC8"/>
              </a:gs>
              <a:gs pos="0">
                <a:srgbClr val="889FC9"/>
              </a:gs>
              <a:gs pos="100000">
                <a:srgbClr val="ED9D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文本框 11"/>
          <p:cNvSpPr txBox="1"/>
          <p:nvPr/>
        </p:nvSpPr>
        <p:spPr>
          <a:xfrm>
            <a:off x="2158365" y="3304540"/>
            <a:ext cx="3144520" cy="706755"/>
          </a:xfrm>
          <a:prstGeom prst="rect">
            <a:avLst/>
          </a:prstGeom>
          <a:noFill/>
        </p:spPr>
        <p:txBody>
          <a:bodyPr wrap="square" rtlCol="0">
            <a:spAutoFit/>
          </a:bodyPr>
          <a:lstStyle/>
          <a:p>
            <a:pPr algn="dist"/>
            <a:r>
              <a:rPr lang="zh-CN" altLang="en-US" sz="4000" b="1" dirty="0">
                <a:gradFill>
                  <a:gsLst>
                    <a:gs pos="0">
                      <a:srgbClr val="ED9D80"/>
                    </a:gs>
                    <a:gs pos="100000">
                      <a:srgbClr val="CB7CC8"/>
                    </a:gs>
                  </a:gsLst>
                  <a:lin ang="7860000" scaled="0"/>
                </a:gradFill>
                <a:latin typeface="印品黑体" panose="00000500000000000000" pitchFamily="2" charset="-122"/>
                <a:ea typeface="印品黑体" panose="00000500000000000000" pitchFamily="2" charset="-122"/>
              </a:rPr>
              <a:t>简要方案</a:t>
            </a:r>
          </a:p>
        </p:txBody>
      </p:sp>
      <p:sp>
        <p:nvSpPr>
          <p:cNvPr id="14" name="L 形 13"/>
          <p:cNvSpPr/>
          <p:nvPr/>
        </p:nvSpPr>
        <p:spPr>
          <a:xfrm rot="5400000">
            <a:off x="9854758" y="3624652"/>
            <a:ext cx="1819910" cy="1819910"/>
          </a:xfrm>
          <a:prstGeom prst="corner">
            <a:avLst/>
          </a:prstGeom>
          <a:gradFill>
            <a:gsLst>
              <a:gs pos="50000">
                <a:srgbClr val="CB7CC8"/>
              </a:gs>
              <a:gs pos="0">
                <a:srgbClr val="889FC9"/>
              </a:gs>
              <a:gs pos="100000">
                <a:srgbClr val="ED9D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5" name="矩形 14"/>
          <p:cNvSpPr/>
          <p:nvPr/>
        </p:nvSpPr>
        <p:spPr>
          <a:xfrm>
            <a:off x="772795" y="5972721"/>
            <a:ext cx="10577196" cy="286473"/>
          </a:xfrm>
          <a:prstGeom prst="rect">
            <a:avLst/>
          </a:prstGeom>
          <a:solidFill>
            <a:srgbClr val="CB7C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组合 9"/>
          <p:cNvGrpSpPr/>
          <p:nvPr/>
        </p:nvGrpSpPr>
        <p:grpSpPr>
          <a:xfrm>
            <a:off x="737235" y="671195"/>
            <a:ext cx="2597150" cy="767080"/>
            <a:chOff x="7555" y="688"/>
            <a:chExt cx="4090" cy="1208"/>
          </a:xfrm>
        </p:grpSpPr>
        <p:sp>
          <p:nvSpPr>
            <p:cNvPr id="13" name="文本框 12"/>
            <p:cNvSpPr txBox="1"/>
            <p:nvPr/>
          </p:nvSpPr>
          <p:spPr>
            <a:xfrm>
              <a:off x="7555" y="688"/>
              <a:ext cx="4090" cy="774"/>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7555" y="1462"/>
              <a:ext cx="4089" cy="434"/>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平台总体需求</a:t>
              </a:r>
            </a:p>
          </p:txBody>
        </p:sp>
      </p:grpSp>
      <p:sp>
        <p:nvSpPr>
          <p:cNvPr id="5" name="矩形 4"/>
          <p:cNvSpPr/>
          <p:nvPr/>
        </p:nvSpPr>
        <p:spPr>
          <a:xfrm>
            <a:off x="848360" y="1501775"/>
            <a:ext cx="10494645" cy="4665345"/>
          </a:xfrm>
          <a:prstGeom prst="rect">
            <a:avLst/>
          </a:prstGeom>
          <a:gradFill>
            <a:gsLst>
              <a:gs pos="0">
                <a:srgbClr val="CB7CC8"/>
              </a:gs>
              <a:gs pos="100000">
                <a:srgbClr val="ED9D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文本框 27"/>
          <p:cNvSpPr txBox="1"/>
          <p:nvPr/>
        </p:nvSpPr>
        <p:spPr>
          <a:xfrm>
            <a:off x="1372235" y="4485640"/>
            <a:ext cx="9446895" cy="1489075"/>
          </a:xfrm>
          <a:prstGeom prst="rect">
            <a:avLst/>
          </a:prstGeom>
          <a:noFill/>
        </p:spPr>
        <p:txBody>
          <a:bodyPr wrap="square" rtlCol="0">
            <a:spAutoFit/>
            <a:scene3d>
              <a:camera prst="orthographicFront"/>
              <a:lightRig rig="threePt" dir="t"/>
            </a:scene3d>
            <a:sp3d contourW="12700"/>
          </a:bodyPr>
          <a:lstStyle/>
          <a:p>
            <a:pPr indent="457200" defTabSz="912495" fontAlgn="auto">
              <a:lnSpc>
                <a:spcPct val="130000"/>
              </a:lnSpc>
              <a:spcBef>
                <a:spcPts val="0"/>
              </a:spcBef>
              <a:defRPr/>
            </a:pPr>
            <a:r>
              <a:rPr lang="zh-CN" sz="14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九音科技产销研一体化管控平台的总体需求是实现芯片生产、销售以及售后（软件授权）全流程的在线管理功能，主要设计目标是能实现生产可溯源，销售可追踪，授权可管控。</a:t>
            </a:r>
          </a:p>
          <a:p>
            <a:pPr indent="457200" defTabSz="912495" fontAlgn="auto">
              <a:lnSpc>
                <a:spcPct val="130000"/>
              </a:lnSpc>
              <a:spcBef>
                <a:spcPts val="0"/>
              </a:spcBef>
              <a:defRPr/>
            </a:pPr>
            <a:r>
              <a:rPr lang="zh-CN" sz="14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生产可溯源主要实现对每个批次的芯片生产加工信息可进行录入和维护管理功能，销售可追踪主要实现对每个芯片销售的订单信息可进行录入和维护管理功能，授权可管控主要实现针对客户购买的产品以及相关的软件版本进行授权管控，并对客户的软件版本进行在线的维护管理。</a:t>
            </a:r>
          </a:p>
        </p:txBody>
      </p:sp>
      <p:pic>
        <p:nvPicPr>
          <p:cNvPr id="4" name="图片 3"/>
          <p:cNvPicPr>
            <a:picLocks noChangeAspect="1"/>
          </p:cNvPicPr>
          <p:nvPr/>
        </p:nvPicPr>
        <p:blipFill>
          <a:blip r:embed="rId4"/>
          <a:stretch>
            <a:fillRect/>
          </a:stretch>
        </p:blipFill>
        <p:spPr>
          <a:xfrm>
            <a:off x="2465705" y="1649730"/>
            <a:ext cx="6789420" cy="27559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737235" y="671195"/>
            <a:ext cx="2597150" cy="767080"/>
            <a:chOff x="7555" y="688"/>
            <a:chExt cx="4090" cy="1208"/>
          </a:xfrm>
        </p:grpSpPr>
        <p:sp>
          <p:nvSpPr>
            <p:cNvPr id="13" name="文本框 12"/>
            <p:cNvSpPr txBox="1"/>
            <p:nvPr/>
          </p:nvSpPr>
          <p:spPr>
            <a:xfrm>
              <a:off x="7555" y="688"/>
              <a:ext cx="4090" cy="774"/>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7555" y="1462"/>
              <a:ext cx="4089" cy="434"/>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sym typeface="+mn-ea"/>
                </a:rPr>
                <a:t>平台总体需求</a:t>
              </a:r>
              <a:endPar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endParaRPr>
            </a:p>
          </p:txBody>
        </p:sp>
      </p:grpSp>
      <p:sp>
        <p:nvSpPr>
          <p:cNvPr id="14" name="矩形 13"/>
          <p:cNvSpPr/>
          <p:nvPr/>
        </p:nvSpPr>
        <p:spPr>
          <a:xfrm>
            <a:off x="2060575" y="6226175"/>
            <a:ext cx="3578225" cy="125730"/>
          </a:xfrm>
          <a:prstGeom prst="rect">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5" name="矩形 14"/>
          <p:cNvSpPr/>
          <p:nvPr/>
        </p:nvSpPr>
        <p:spPr>
          <a:xfrm>
            <a:off x="6440805" y="6226175"/>
            <a:ext cx="3578225" cy="12573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文本框 27"/>
          <p:cNvSpPr txBox="1"/>
          <p:nvPr/>
        </p:nvSpPr>
        <p:spPr>
          <a:xfrm>
            <a:off x="228092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6" name="文本框 15"/>
          <p:cNvSpPr txBox="1"/>
          <p:nvPr/>
        </p:nvSpPr>
        <p:spPr>
          <a:xfrm>
            <a:off x="666115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9" name="L 形 18"/>
          <p:cNvSpPr/>
          <p:nvPr/>
        </p:nvSpPr>
        <p:spPr>
          <a:xfrm rot="10800000">
            <a:off x="10185400" y="701675"/>
            <a:ext cx="1196975" cy="1196975"/>
          </a:xfrm>
          <a:prstGeom prst="corner">
            <a:avLst>
              <a:gd name="adj1" fmla="val 37939"/>
              <a:gd name="adj2" fmla="val 36384"/>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L 形 19"/>
          <p:cNvSpPr/>
          <p:nvPr/>
        </p:nvSpPr>
        <p:spPr>
          <a:xfrm rot="10800000">
            <a:off x="9741535" y="1162685"/>
            <a:ext cx="1196975" cy="1196975"/>
          </a:xfrm>
          <a:prstGeom prst="corner">
            <a:avLst>
              <a:gd name="adj1" fmla="val 37939"/>
              <a:gd name="adj2" fmla="val 36384"/>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3" name="图片 2" descr="九音科技产销一体化平台"/>
          <p:cNvPicPr>
            <a:picLocks noChangeAspect="1"/>
          </p:cNvPicPr>
          <p:nvPr/>
        </p:nvPicPr>
        <p:blipFill>
          <a:blip r:embed="rId4"/>
          <a:stretch>
            <a:fillRect/>
          </a:stretch>
        </p:blipFill>
        <p:spPr>
          <a:xfrm>
            <a:off x="2564130" y="671195"/>
            <a:ext cx="6423660" cy="541909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randombar(horizontal)">
                                      <p:cBhvr>
                                        <p:cTn id="13" dur="500"/>
                                        <p:tgtEl>
                                          <p:spTgt spid="28"/>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5" grpId="0" bldLvl="0" animBg="1"/>
      <p:bldP spid="28"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组合 9"/>
          <p:cNvGrpSpPr/>
          <p:nvPr/>
        </p:nvGrpSpPr>
        <p:grpSpPr>
          <a:xfrm>
            <a:off x="777875" y="355600"/>
            <a:ext cx="2597150" cy="767080"/>
            <a:chOff x="7555" y="688"/>
            <a:chExt cx="4090" cy="1208"/>
          </a:xfrm>
        </p:grpSpPr>
        <p:sp>
          <p:nvSpPr>
            <p:cNvPr id="13" name="文本框 12"/>
            <p:cNvSpPr txBox="1"/>
            <p:nvPr/>
          </p:nvSpPr>
          <p:spPr>
            <a:xfrm>
              <a:off x="7555" y="688"/>
              <a:ext cx="4090" cy="774"/>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7555" y="1462"/>
              <a:ext cx="4089" cy="434"/>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平台主要组成</a:t>
              </a:r>
            </a:p>
          </p:txBody>
        </p:sp>
      </p:grpSp>
      <p:sp>
        <p:nvSpPr>
          <p:cNvPr id="5" name="任意多边形 4"/>
          <p:cNvSpPr/>
          <p:nvPr/>
        </p:nvSpPr>
        <p:spPr>
          <a:xfrm>
            <a:off x="-14605" y="4961255"/>
            <a:ext cx="12217400" cy="1908810"/>
          </a:xfrm>
          <a:custGeom>
            <a:avLst/>
            <a:gdLst/>
            <a:ahLst/>
            <a:cxnLst>
              <a:cxn ang="3">
                <a:pos x="hc" y="t"/>
              </a:cxn>
              <a:cxn ang="cd2">
                <a:pos x="l" y="vc"/>
              </a:cxn>
              <a:cxn ang="cd4">
                <a:pos x="hc" y="b"/>
              </a:cxn>
              <a:cxn ang="0">
                <a:pos x="r" y="vc"/>
              </a:cxn>
            </a:cxnLst>
            <a:rect l="l" t="t" r="r" b="b"/>
            <a:pathLst>
              <a:path w="19240" h="3006">
                <a:moveTo>
                  <a:pt x="0" y="0"/>
                </a:moveTo>
                <a:lnTo>
                  <a:pt x="3430" y="0"/>
                </a:lnTo>
                <a:lnTo>
                  <a:pt x="3429" y="25"/>
                </a:lnTo>
                <a:cubicBezTo>
                  <a:pt x="3429" y="36"/>
                  <a:pt x="3429" y="47"/>
                  <a:pt x="3429" y="59"/>
                </a:cubicBezTo>
                <a:cubicBezTo>
                  <a:pt x="3429" y="768"/>
                  <a:pt x="4005" y="1344"/>
                  <a:pt x="4715" y="1344"/>
                </a:cubicBezTo>
                <a:cubicBezTo>
                  <a:pt x="5424" y="1344"/>
                  <a:pt x="6000" y="768"/>
                  <a:pt x="6000" y="59"/>
                </a:cubicBezTo>
                <a:cubicBezTo>
                  <a:pt x="6000" y="47"/>
                  <a:pt x="6000" y="36"/>
                  <a:pt x="6000" y="25"/>
                </a:cubicBezTo>
                <a:lnTo>
                  <a:pt x="5999" y="0"/>
                </a:lnTo>
                <a:lnTo>
                  <a:pt x="8335" y="0"/>
                </a:lnTo>
                <a:lnTo>
                  <a:pt x="8334" y="25"/>
                </a:lnTo>
                <a:cubicBezTo>
                  <a:pt x="8334" y="36"/>
                  <a:pt x="8334" y="47"/>
                  <a:pt x="8334" y="59"/>
                </a:cubicBezTo>
                <a:cubicBezTo>
                  <a:pt x="8334" y="768"/>
                  <a:pt x="8910" y="1344"/>
                  <a:pt x="9620" y="1344"/>
                </a:cubicBezTo>
                <a:cubicBezTo>
                  <a:pt x="10329" y="1344"/>
                  <a:pt x="10905" y="768"/>
                  <a:pt x="10905" y="59"/>
                </a:cubicBezTo>
                <a:cubicBezTo>
                  <a:pt x="10905" y="47"/>
                  <a:pt x="10905" y="36"/>
                  <a:pt x="10905" y="25"/>
                </a:cubicBezTo>
                <a:lnTo>
                  <a:pt x="10904" y="0"/>
                </a:lnTo>
                <a:lnTo>
                  <a:pt x="13216" y="0"/>
                </a:lnTo>
                <a:lnTo>
                  <a:pt x="13215" y="25"/>
                </a:lnTo>
                <a:cubicBezTo>
                  <a:pt x="13215" y="36"/>
                  <a:pt x="13215" y="47"/>
                  <a:pt x="13215" y="59"/>
                </a:cubicBezTo>
                <a:cubicBezTo>
                  <a:pt x="13215" y="768"/>
                  <a:pt x="13791" y="1344"/>
                  <a:pt x="14501" y="1344"/>
                </a:cubicBezTo>
                <a:cubicBezTo>
                  <a:pt x="15210" y="1344"/>
                  <a:pt x="15786" y="768"/>
                  <a:pt x="15786" y="59"/>
                </a:cubicBezTo>
                <a:cubicBezTo>
                  <a:pt x="15786" y="47"/>
                  <a:pt x="15786" y="36"/>
                  <a:pt x="15786" y="25"/>
                </a:cubicBezTo>
                <a:lnTo>
                  <a:pt x="15785" y="0"/>
                </a:lnTo>
                <a:lnTo>
                  <a:pt x="19240" y="0"/>
                </a:lnTo>
                <a:lnTo>
                  <a:pt x="19240" y="3006"/>
                </a:lnTo>
                <a:lnTo>
                  <a:pt x="0" y="3006"/>
                </a:lnTo>
                <a:lnTo>
                  <a:pt x="0" y="0"/>
                </a:lnTo>
                <a:close/>
              </a:path>
            </a:pathLst>
          </a:cu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ea typeface="印品黑体" panose="00000500000000000000" pitchFamily="2" charset="-122"/>
            </a:endParaRPr>
          </a:p>
        </p:txBody>
      </p:sp>
      <p:sp>
        <p:nvSpPr>
          <p:cNvPr id="8" name="文本框 7"/>
          <p:cNvSpPr txBox="1"/>
          <p:nvPr/>
        </p:nvSpPr>
        <p:spPr>
          <a:xfrm>
            <a:off x="2272665" y="4676775"/>
            <a:ext cx="1397635" cy="706755"/>
          </a:xfrm>
          <a:prstGeom prst="rect">
            <a:avLst/>
          </a:prstGeom>
          <a:noFill/>
        </p:spPr>
        <p:txBody>
          <a:bodyPr wrap="square" rtlCol="0">
            <a:spAutoFit/>
          </a:bodyPr>
          <a:lstStyle/>
          <a:p>
            <a:pPr lvl="0" algn="ctr">
              <a:spcBef>
                <a:spcPts val="0"/>
              </a:spcBef>
              <a:spcAft>
                <a:spcPts val="0"/>
              </a:spcAft>
            </a:pPr>
            <a:r>
              <a:rPr lang="en-US" altLang="zh-CN" sz="4000" b="1" dirty="0">
                <a:solidFill>
                  <a:srgbClr val="EC3A38"/>
                </a:solidFill>
                <a:latin typeface="印品黑体" panose="00000500000000000000" pitchFamily="2" charset="-122"/>
                <a:ea typeface="印品黑体" panose="00000500000000000000" pitchFamily="2" charset="-122"/>
              </a:rPr>
              <a:t>45%</a:t>
            </a:r>
          </a:p>
        </p:txBody>
      </p:sp>
      <p:sp>
        <p:nvSpPr>
          <p:cNvPr id="9" name="文本框 8"/>
          <p:cNvSpPr txBox="1"/>
          <p:nvPr/>
        </p:nvSpPr>
        <p:spPr>
          <a:xfrm>
            <a:off x="5397500" y="4676775"/>
            <a:ext cx="1397635" cy="706755"/>
          </a:xfrm>
          <a:prstGeom prst="rect">
            <a:avLst/>
          </a:prstGeom>
          <a:noFill/>
        </p:spPr>
        <p:txBody>
          <a:bodyPr wrap="square" rtlCol="0">
            <a:spAutoFit/>
          </a:bodyPr>
          <a:lstStyle/>
          <a:p>
            <a:pPr lvl="0" algn="ctr">
              <a:spcBef>
                <a:spcPts val="0"/>
              </a:spcBef>
              <a:spcAft>
                <a:spcPts val="0"/>
              </a:spcAft>
            </a:pPr>
            <a:r>
              <a:rPr lang="en-US" altLang="zh-CN" sz="4000" b="1" dirty="0">
                <a:solidFill>
                  <a:srgbClr val="EC3A38"/>
                </a:solidFill>
                <a:latin typeface="印品黑体" panose="00000500000000000000" pitchFamily="2" charset="-122"/>
                <a:ea typeface="印品黑体" panose="00000500000000000000" pitchFamily="2" charset="-122"/>
              </a:rPr>
              <a:t>35%</a:t>
            </a:r>
          </a:p>
        </p:txBody>
      </p:sp>
      <p:sp>
        <p:nvSpPr>
          <p:cNvPr id="11" name="文本框 10"/>
          <p:cNvSpPr txBox="1"/>
          <p:nvPr/>
        </p:nvSpPr>
        <p:spPr>
          <a:xfrm>
            <a:off x="8491220" y="4676775"/>
            <a:ext cx="1397635" cy="706755"/>
          </a:xfrm>
          <a:prstGeom prst="rect">
            <a:avLst/>
          </a:prstGeom>
          <a:noFill/>
        </p:spPr>
        <p:txBody>
          <a:bodyPr wrap="square" rtlCol="0">
            <a:spAutoFit/>
          </a:bodyPr>
          <a:lstStyle/>
          <a:p>
            <a:pPr lvl="0" algn="ctr">
              <a:spcBef>
                <a:spcPts val="0"/>
              </a:spcBef>
              <a:spcAft>
                <a:spcPts val="0"/>
              </a:spcAft>
            </a:pPr>
            <a:r>
              <a:rPr lang="en-US" altLang="zh-CN" sz="4000" b="1" dirty="0">
                <a:solidFill>
                  <a:srgbClr val="EC3A38"/>
                </a:solidFill>
                <a:latin typeface="印品黑体" panose="00000500000000000000" pitchFamily="2" charset="-122"/>
                <a:ea typeface="印品黑体" panose="00000500000000000000" pitchFamily="2" charset="-122"/>
              </a:rPr>
              <a:t>20%</a:t>
            </a:r>
          </a:p>
        </p:txBody>
      </p:sp>
      <p:sp>
        <p:nvSpPr>
          <p:cNvPr id="12" name="任意多边形 11"/>
          <p:cNvSpPr/>
          <p:nvPr/>
        </p:nvSpPr>
        <p:spPr>
          <a:xfrm>
            <a:off x="1810385" y="1353820"/>
            <a:ext cx="2324100" cy="2486660"/>
          </a:xfrm>
          <a:custGeom>
            <a:avLst/>
            <a:gdLst>
              <a:gd name="adj1" fmla="val 3091"/>
              <a:gd name="a1" fmla="pin 0 adj1 50000"/>
              <a:gd name="x1" fmla="*/ ss a1 100000"/>
              <a:gd name="x4" fmla="+- r 0 x1"/>
              <a:gd name="y4" fmla="+- b 0 x1"/>
            </a:gdLst>
            <a:ahLst/>
            <a:cxnLst>
              <a:cxn ang="3">
                <a:pos x="hc" y="t"/>
              </a:cxn>
              <a:cxn ang="cd2">
                <a:pos x="l" y="vc"/>
              </a:cxn>
              <a:cxn ang="cd4">
                <a:pos x="hc" y="b"/>
              </a:cxn>
              <a:cxn ang="0">
                <a:pos x="r" y="vc"/>
              </a:cxn>
            </a:cxnLst>
            <a:rect l="l" t="t" r="r" b="b"/>
            <a:pathLst>
              <a:path w="3170" h="3484">
                <a:moveTo>
                  <a:pt x="0" y="0"/>
                </a:moveTo>
                <a:lnTo>
                  <a:pt x="3170" y="0"/>
                </a:lnTo>
                <a:lnTo>
                  <a:pt x="3170" y="3484"/>
                </a:lnTo>
                <a:lnTo>
                  <a:pt x="3072" y="3484"/>
                </a:lnTo>
                <a:lnTo>
                  <a:pt x="3072" y="98"/>
                </a:lnTo>
                <a:lnTo>
                  <a:pt x="98" y="98"/>
                </a:lnTo>
                <a:lnTo>
                  <a:pt x="98" y="3484"/>
                </a:lnTo>
                <a:lnTo>
                  <a:pt x="0" y="3484"/>
                </a:lnTo>
                <a:lnTo>
                  <a:pt x="0" y="0"/>
                </a:lnTo>
                <a:close/>
              </a:path>
            </a:pathLst>
          </a:custGeom>
          <a:solidFill>
            <a:srgbClr val="EC3A3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a typeface="印品黑体" panose="00000500000000000000" pitchFamily="2" charset="-122"/>
            </a:endParaRPr>
          </a:p>
        </p:txBody>
      </p:sp>
      <p:sp>
        <p:nvSpPr>
          <p:cNvPr id="15" name="任意多边形 14"/>
          <p:cNvSpPr/>
          <p:nvPr/>
        </p:nvSpPr>
        <p:spPr>
          <a:xfrm>
            <a:off x="4935220" y="1353820"/>
            <a:ext cx="2324100" cy="2486660"/>
          </a:xfrm>
          <a:custGeom>
            <a:avLst/>
            <a:gdLst>
              <a:gd name="adj1" fmla="val 3091"/>
              <a:gd name="a1" fmla="pin 0 adj1 50000"/>
              <a:gd name="x1" fmla="*/ ss a1 100000"/>
              <a:gd name="x4" fmla="+- r 0 x1"/>
              <a:gd name="y4" fmla="+- b 0 x1"/>
            </a:gdLst>
            <a:ahLst/>
            <a:cxnLst>
              <a:cxn ang="3">
                <a:pos x="hc" y="t"/>
              </a:cxn>
              <a:cxn ang="cd2">
                <a:pos x="l" y="vc"/>
              </a:cxn>
              <a:cxn ang="cd4">
                <a:pos x="hc" y="b"/>
              </a:cxn>
              <a:cxn ang="0">
                <a:pos x="r" y="vc"/>
              </a:cxn>
            </a:cxnLst>
            <a:rect l="l" t="t" r="r" b="b"/>
            <a:pathLst>
              <a:path w="3170" h="3484">
                <a:moveTo>
                  <a:pt x="0" y="0"/>
                </a:moveTo>
                <a:lnTo>
                  <a:pt x="3170" y="0"/>
                </a:lnTo>
                <a:lnTo>
                  <a:pt x="3170" y="3484"/>
                </a:lnTo>
                <a:lnTo>
                  <a:pt x="3072" y="3484"/>
                </a:lnTo>
                <a:lnTo>
                  <a:pt x="3072" y="98"/>
                </a:lnTo>
                <a:lnTo>
                  <a:pt x="98" y="98"/>
                </a:lnTo>
                <a:lnTo>
                  <a:pt x="98" y="3484"/>
                </a:lnTo>
                <a:lnTo>
                  <a:pt x="0" y="3484"/>
                </a:lnTo>
                <a:lnTo>
                  <a:pt x="0" y="0"/>
                </a:lnTo>
                <a:close/>
              </a:path>
            </a:pathLst>
          </a:custGeom>
          <a:solidFill>
            <a:schemeClr val="accent4"/>
          </a:solidFill>
        </p:spPr>
        <p:style>
          <a:lnRef idx="2">
            <a:schemeClr val="accent4"/>
          </a:lnRef>
          <a:fillRef idx="1">
            <a:schemeClr val="lt1"/>
          </a:fillRef>
          <a:effectRef idx="0">
            <a:schemeClr val="accent4"/>
          </a:effectRef>
          <a:fontRef idx="minor">
            <a:schemeClr val="dk1"/>
          </a:fontRef>
        </p:style>
        <p:txBody>
          <a:bodyPr wrap="square" rtlCol="0" anchor="ctr">
            <a:noAutofit/>
          </a:bodyPr>
          <a:lstStyle/>
          <a:p>
            <a:pPr algn="ctr"/>
            <a:endParaRPr lang="zh-CN" altLang="en-US" dirty="0">
              <a:solidFill>
                <a:schemeClr val="tx1"/>
              </a:solidFill>
              <a:ea typeface="印品黑体" panose="00000500000000000000" pitchFamily="2" charset="-122"/>
            </a:endParaRPr>
          </a:p>
        </p:txBody>
      </p:sp>
      <p:sp>
        <p:nvSpPr>
          <p:cNvPr id="16" name="任意多边形 15"/>
          <p:cNvSpPr/>
          <p:nvPr/>
        </p:nvSpPr>
        <p:spPr>
          <a:xfrm>
            <a:off x="8027670" y="1353820"/>
            <a:ext cx="2324100" cy="2486660"/>
          </a:xfrm>
          <a:custGeom>
            <a:avLst/>
            <a:gdLst>
              <a:gd name="adj1" fmla="val 3091"/>
              <a:gd name="a1" fmla="pin 0 adj1 50000"/>
              <a:gd name="x1" fmla="*/ ss a1 100000"/>
              <a:gd name="x4" fmla="+- r 0 x1"/>
              <a:gd name="y4" fmla="+- b 0 x1"/>
            </a:gdLst>
            <a:ahLst/>
            <a:cxnLst>
              <a:cxn ang="3">
                <a:pos x="hc" y="t"/>
              </a:cxn>
              <a:cxn ang="cd2">
                <a:pos x="l" y="vc"/>
              </a:cxn>
              <a:cxn ang="cd4">
                <a:pos x="hc" y="b"/>
              </a:cxn>
              <a:cxn ang="0">
                <a:pos x="r" y="vc"/>
              </a:cxn>
            </a:cxnLst>
            <a:rect l="l" t="t" r="r" b="b"/>
            <a:pathLst>
              <a:path w="3170" h="3484">
                <a:moveTo>
                  <a:pt x="0" y="0"/>
                </a:moveTo>
                <a:lnTo>
                  <a:pt x="3170" y="0"/>
                </a:lnTo>
                <a:lnTo>
                  <a:pt x="3170" y="3484"/>
                </a:lnTo>
                <a:lnTo>
                  <a:pt x="3072" y="3484"/>
                </a:lnTo>
                <a:lnTo>
                  <a:pt x="3072" y="98"/>
                </a:lnTo>
                <a:lnTo>
                  <a:pt x="98" y="98"/>
                </a:lnTo>
                <a:lnTo>
                  <a:pt x="98" y="3484"/>
                </a:lnTo>
                <a:lnTo>
                  <a:pt x="0" y="3484"/>
                </a:lnTo>
                <a:lnTo>
                  <a:pt x="0" y="0"/>
                </a:lnTo>
                <a:close/>
              </a:path>
            </a:pathLst>
          </a:custGeom>
          <a:solidFill>
            <a:srgbClr val="EC3A3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solidFill>
                <a:schemeClr val="tx1"/>
              </a:solidFill>
              <a:ea typeface="印品黑体" panose="00000500000000000000" pitchFamily="2" charset="-122"/>
            </a:endParaRPr>
          </a:p>
        </p:txBody>
      </p:sp>
      <p:grpSp>
        <p:nvGrpSpPr>
          <p:cNvPr id="18" name="组合 17"/>
          <p:cNvGrpSpPr/>
          <p:nvPr/>
        </p:nvGrpSpPr>
        <p:grpSpPr>
          <a:xfrm>
            <a:off x="1928495" y="1561465"/>
            <a:ext cx="2087880" cy="2421255"/>
            <a:chOff x="10444" y="2799"/>
            <a:chExt cx="3288" cy="3813"/>
          </a:xfrm>
        </p:grpSpPr>
        <p:sp>
          <p:nvSpPr>
            <p:cNvPr id="19" name="文本框 18"/>
            <p:cNvSpPr txBox="1"/>
            <p:nvPr/>
          </p:nvSpPr>
          <p:spPr>
            <a:xfrm>
              <a:off x="10505" y="3330"/>
              <a:ext cx="3167" cy="3282"/>
            </a:xfrm>
            <a:prstGeom prst="rect">
              <a:avLst/>
            </a:prstGeom>
            <a:noFill/>
          </p:spPr>
          <p:txBody>
            <a:bodyPr wrap="square" rtlCol="0">
              <a:spAutoFit/>
              <a:scene3d>
                <a:camera prst="orthographicFront"/>
                <a:lightRig rig="threePt" dir="t"/>
              </a:scene3d>
              <a:sp3d contourW="12700"/>
            </a:bodyPr>
            <a:lstStyle/>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产品管理</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客户管理</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销售录单</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交付确认</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统计报表</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系统管理</a:t>
              </a:r>
            </a:p>
          </p:txBody>
        </p:sp>
        <p:sp>
          <p:nvSpPr>
            <p:cNvPr id="20" name="文本框 19"/>
            <p:cNvSpPr txBox="1"/>
            <p:nvPr/>
          </p:nvSpPr>
          <p:spPr>
            <a:xfrm>
              <a:off x="10444" y="2799"/>
              <a:ext cx="3288" cy="53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solidFill>
                    <a:srgbClr val="EC3A38"/>
                  </a:solidFill>
                  <a:latin typeface="印品黑体" panose="00000500000000000000" pitchFamily="2" charset="-122"/>
                  <a:ea typeface="印品黑体" panose="00000500000000000000" pitchFamily="2" charset="-122"/>
                  <a:sym typeface="+mn-ea"/>
                </a:rPr>
                <a:t>产销研管理平台</a:t>
              </a:r>
            </a:p>
          </p:txBody>
        </p:sp>
      </p:grpSp>
      <p:grpSp>
        <p:nvGrpSpPr>
          <p:cNvPr id="21" name="组合 20"/>
          <p:cNvGrpSpPr/>
          <p:nvPr/>
        </p:nvGrpSpPr>
        <p:grpSpPr>
          <a:xfrm>
            <a:off x="8183245" y="1438275"/>
            <a:ext cx="2011680" cy="1703070"/>
            <a:chOff x="10502" y="2605"/>
            <a:chExt cx="3168" cy="2682"/>
          </a:xfrm>
        </p:grpSpPr>
        <p:sp>
          <p:nvSpPr>
            <p:cNvPr id="22" name="文本框 21"/>
            <p:cNvSpPr txBox="1"/>
            <p:nvPr/>
          </p:nvSpPr>
          <p:spPr>
            <a:xfrm>
              <a:off x="10502" y="3574"/>
              <a:ext cx="3167" cy="1713"/>
            </a:xfrm>
            <a:prstGeom prst="rect">
              <a:avLst/>
            </a:prstGeom>
            <a:noFill/>
          </p:spPr>
          <p:txBody>
            <a:bodyPr wrap="square" rtlCol="0">
              <a:spAutoFit/>
              <a:scene3d>
                <a:camera prst="orthographicFront"/>
                <a:lightRig rig="threePt" dir="t"/>
              </a:scene3d>
              <a:sp3d contourW="12700"/>
            </a:bodyPr>
            <a:lstStyle/>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在线订购</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在线咨询</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用户中心</a:t>
              </a:r>
            </a:p>
          </p:txBody>
        </p:sp>
        <p:sp>
          <p:nvSpPr>
            <p:cNvPr id="23" name="文本框 22"/>
            <p:cNvSpPr txBox="1"/>
            <p:nvPr/>
          </p:nvSpPr>
          <p:spPr>
            <a:xfrm>
              <a:off x="10502" y="2605"/>
              <a:ext cx="3168" cy="91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solidFill>
                    <a:srgbClr val="EC3A38"/>
                  </a:solidFill>
                  <a:latin typeface="印品黑体" panose="00000500000000000000" pitchFamily="2" charset="-122"/>
                  <a:ea typeface="印品黑体" panose="00000500000000000000" pitchFamily="2" charset="-122"/>
                  <a:sym typeface="+mn-ea"/>
                </a:rPr>
                <a:t>客户线上服务平台（二期）</a:t>
              </a:r>
            </a:p>
          </p:txBody>
        </p:sp>
      </p:grpSp>
      <p:grpSp>
        <p:nvGrpSpPr>
          <p:cNvPr id="24" name="组合 23"/>
          <p:cNvGrpSpPr/>
          <p:nvPr/>
        </p:nvGrpSpPr>
        <p:grpSpPr>
          <a:xfrm>
            <a:off x="4885055" y="1561465"/>
            <a:ext cx="2418080" cy="2421255"/>
            <a:chOff x="10179" y="2827"/>
            <a:chExt cx="3808" cy="3813"/>
          </a:xfrm>
        </p:grpSpPr>
        <p:sp>
          <p:nvSpPr>
            <p:cNvPr id="25" name="文本框 24"/>
            <p:cNvSpPr txBox="1"/>
            <p:nvPr/>
          </p:nvSpPr>
          <p:spPr>
            <a:xfrm>
              <a:off x="10504" y="3358"/>
              <a:ext cx="3167" cy="3282"/>
            </a:xfrm>
            <a:prstGeom prst="rect">
              <a:avLst/>
            </a:prstGeom>
            <a:noFill/>
          </p:spPr>
          <p:txBody>
            <a:bodyPr wrap="square" rtlCol="0">
              <a:spAutoFit/>
              <a:scene3d>
                <a:camera prst="orthographicFront"/>
                <a:lightRig rig="threePt" dir="t"/>
              </a:scene3d>
              <a:sp3d contourW="12700"/>
            </a:bodyPr>
            <a:lstStyle/>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客户授权</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版本管理</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烧录登记</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烧录控制</a:t>
              </a:r>
            </a:p>
            <a:p>
              <a:pPr algn="ctr" defTabSz="912495" fontAlgn="auto">
                <a:lnSpc>
                  <a:spcPct val="180000"/>
                </a:lnSpc>
                <a:spcBef>
                  <a:spcPts val="0"/>
                </a:spcBef>
                <a:defRPr/>
              </a:pPr>
              <a:r>
                <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rPr>
                <a:t>统计报表</a:t>
              </a:r>
            </a:p>
            <a:p>
              <a:pPr algn="ctr" defTabSz="912495" fontAlgn="auto">
                <a:lnSpc>
                  <a:spcPct val="180000"/>
                </a:lnSpc>
                <a:spcBef>
                  <a:spcPts val="0"/>
                </a:spcBef>
                <a:defRPr/>
              </a:pPr>
              <a:endParaRPr lang="zh-CN" sz="1200" dirty="0">
                <a:solidFill>
                  <a:schemeClr val="tx1">
                    <a:lumMod val="65000"/>
                    <a:lumOff val="3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26" name="文本框 25"/>
            <p:cNvSpPr txBox="1"/>
            <p:nvPr/>
          </p:nvSpPr>
          <p:spPr>
            <a:xfrm>
              <a:off x="10179" y="2827"/>
              <a:ext cx="3808" cy="531"/>
            </a:xfrm>
            <a:prstGeom prst="rect">
              <a:avLst/>
            </a:prstGeom>
            <a:noFill/>
          </p:spPr>
          <p:txBody>
            <a:bodyPr wrap="square" rtlCol="0">
              <a:spAutoFit/>
              <a:scene3d>
                <a:camera prst="orthographicFront"/>
                <a:lightRig rig="soft" dir="t">
                  <a:rot lat="0" lon="0" rev="15600000"/>
                </a:lightRig>
              </a:scene3d>
              <a:sp3d extrusionH="57150" prstMaterial="softEdge">
                <a:bevelT w="25400" h="38100"/>
              </a:sp3d>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600" b="1" dirty="0">
                  <a:solidFill>
                    <a:schemeClr val="accent4"/>
                  </a:solidFill>
                  <a:effectLst/>
                  <a:latin typeface="印品黑体" panose="00000500000000000000" pitchFamily="2" charset="-122"/>
                  <a:ea typeface="印品黑体" panose="00000500000000000000" pitchFamily="2" charset="-122"/>
                  <a:sym typeface="+mn-ea"/>
                </a:rPr>
                <a:t>烧录管控平台</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par>
                                <p:cTn id="25" presetID="47"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1000"/>
                                        <p:tgtEl>
                                          <p:spTgt spid="16"/>
                                        </p:tgtEl>
                                      </p:cBhvr>
                                    </p:animEffect>
                                    <p:anim calcmode="lin" valueType="num">
                                      <p:cBhvr>
                                        <p:cTn id="33" dur="1000" fill="hold"/>
                                        <p:tgtEl>
                                          <p:spTgt spid="16"/>
                                        </p:tgtEl>
                                        <p:attrNameLst>
                                          <p:attrName>ppt_x</p:attrName>
                                        </p:attrNameLst>
                                      </p:cBhvr>
                                      <p:tavLst>
                                        <p:tav tm="0">
                                          <p:val>
                                            <p:strVal val="#ppt_x"/>
                                          </p:val>
                                        </p:tav>
                                        <p:tav tm="100000">
                                          <p:val>
                                            <p:strVal val="#ppt_x"/>
                                          </p:val>
                                        </p:tav>
                                      </p:tavLst>
                                    </p:anim>
                                    <p:anim calcmode="lin" valueType="num">
                                      <p:cBhvr>
                                        <p:cTn id="34" dur="1000" fill="hold"/>
                                        <p:tgtEl>
                                          <p:spTgt spid="16"/>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000"/>
                                        <p:tgtEl>
                                          <p:spTgt spid="18"/>
                                        </p:tgtEl>
                                      </p:cBhvr>
                                    </p:animEffect>
                                    <p:anim calcmode="lin" valueType="num">
                                      <p:cBhvr>
                                        <p:cTn id="38" dur="1000" fill="hold"/>
                                        <p:tgtEl>
                                          <p:spTgt spid="18"/>
                                        </p:tgtEl>
                                        <p:attrNameLst>
                                          <p:attrName>ppt_x</p:attrName>
                                        </p:attrNameLst>
                                      </p:cBhvr>
                                      <p:tavLst>
                                        <p:tav tm="0">
                                          <p:val>
                                            <p:strVal val="#ppt_x"/>
                                          </p:val>
                                        </p:tav>
                                        <p:tav tm="100000">
                                          <p:val>
                                            <p:strVal val="#ppt_x"/>
                                          </p:val>
                                        </p:tav>
                                      </p:tavLst>
                                    </p:anim>
                                    <p:anim calcmode="lin" valueType="num">
                                      <p:cBhvr>
                                        <p:cTn id="39" dur="1000" fill="hold"/>
                                        <p:tgtEl>
                                          <p:spTgt spid="18"/>
                                        </p:tgtEl>
                                        <p:attrNameLst>
                                          <p:attrName>ppt_y</p:attrName>
                                        </p:attrNameLst>
                                      </p:cBhvr>
                                      <p:tavLst>
                                        <p:tav tm="0">
                                          <p:val>
                                            <p:strVal val="#ppt_y-.1"/>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anim calcmode="lin" valueType="num">
                                      <p:cBhvr>
                                        <p:cTn id="43" dur="1000" fill="hold"/>
                                        <p:tgtEl>
                                          <p:spTgt spid="21"/>
                                        </p:tgtEl>
                                        <p:attrNameLst>
                                          <p:attrName>ppt_x</p:attrName>
                                        </p:attrNameLst>
                                      </p:cBhvr>
                                      <p:tavLst>
                                        <p:tav tm="0">
                                          <p:val>
                                            <p:strVal val="#ppt_x"/>
                                          </p:val>
                                        </p:tav>
                                        <p:tav tm="100000">
                                          <p:val>
                                            <p:strVal val="#ppt_x"/>
                                          </p:val>
                                        </p:tav>
                                      </p:tavLst>
                                    </p:anim>
                                    <p:anim calcmode="lin" valueType="num">
                                      <p:cBhvr>
                                        <p:cTn id="44" dur="1000" fill="hold"/>
                                        <p:tgtEl>
                                          <p:spTgt spid="21"/>
                                        </p:tgtEl>
                                        <p:attrNameLst>
                                          <p:attrName>ppt_y</p:attrName>
                                        </p:attrNameLst>
                                      </p:cBhvr>
                                      <p:tavLst>
                                        <p:tav tm="0">
                                          <p:val>
                                            <p:strVal val="#ppt_y-.1"/>
                                          </p:val>
                                        </p:tav>
                                        <p:tav tm="100000">
                                          <p:val>
                                            <p:strVal val="#ppt_y"/>
                                          </p:val>
                                        </p:tav>
                                      </p:tavLst>
                                    </p:anim>
                                  </p:childTnLst>
                                </p:cTn>
                              </p:par>
                              <p:par>
                                <p:cTn id="45" presetID="47" presetClass="entr" presetSubtype="0" fill="hold"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1000"/>
                                        <p:tgtEl>
                                          <p:spTgt spid="24"/>
                                        </p:tgtEl>
                                      </p:cBhvr>
                                    </p:animEffect>
                                    <p:anim calcmode="lin" valueType="num">
                                      <p:cBhvr>
                                        <p:cTn id="48" dur="1000" fill="hold"/>
                                        <p:tgtEl>
                                          <p:spTgt spid="24"/>
                                        </p:tgtEl>
                                        <p:attrNameLst>
                                          <p:attrName>ppt_x</p:attrName>
                                        </p:attrNameLst>
                                      </p:cBhvr>
                                      <p:tavLst>
                                        <p:tav tm="0">
                                          <p:val>
                                            <p:strVal val="#ppt_x"/>
                                          </p:val>
                                        </p:tav>
                                        <p:tav tm="100000">
                                          <p:val>
                                            <p:strVal val="#ppt_x"/>
                                          </p:val>
                                        </p:tav>
                                      </p:tavLst>
                                    </p:anim>
                                    <p:anim calcmode="lin" valueType="num">
                                      <p:cBhvr>
                                        <p:cTn id="4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12" grpId="0" bldLvl="0" animBg="1"/>
      <p:bldP spid="15" grpId="0" bldLvl="0" animBg="1"/>
      <p:bldP spid="16"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4">
            <a:extLst>
              <a:ext uri="{28A0092B-C50C-407E-A947-70E740481C1C}">
                <a14:useLocalDpi xmlns:a14="http://schemas.microsoft.com/office/drawing/2010/main" val="0"/>
              </a:ext>
            </a:extLst>
          </a:blip>
          <a:srcRect t="12592"/>
          <a:stretch>
            <a:fillRect/>
          </a:stretch>
        </p:blipFill>
        <p:spPr>
          <a:xfrm>
            <a:off x="0" y="10160"/>
            <a:ext cx="12192000" cy="6880226"/>
          </a:xfrm>
          <a:prstGeom prst="rect">
            <a:avLst/>
          </a:prstGeom>
        </p:spPr>
      </p:pic>
      <p:sp>
        <p:nvSpPr>
          <p:cNvPr id="5" name="矩形 4"/>
          <p:cNvSpPr/>
          <p:nvPr/>
        </p:nvSpPr>
        <p:spPr>
          <a:xfrm>
            <a:off x="-1905" y="10160"/>
            <a:ext cx="12193905" cy="6880225"/>
          </a:xfrm>
          <a:prstGeom prst="rect">
            <a:avLst/>
          </a:prstGeom>
          <a:gradFill>
            <a:gsLst>
              <a:gs pos="11000">
                <a:srgbClr val="CB7CC8"/>
              </a:gs>
              <a:gs pos="43000">
                <a:srgbClr val="889FC9"/>
              </a:gs>
              <a:gs pos="100000">
                <a:srgbClr val="ED9D80">
                  <a:alpha val="58000"/>
                </a:srgbClr>
              </a:gs>
            </a:gsLst>
            <a:lin ang="786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7" name="文本框 6"/>
          <p:cNvSpPr txBox="1"/>
          <p:nvPr/>
        </p:nvSpPr>
        <p:spPr>
          <a:xfrm>
            <a:off x="903605" y="1880235"/>
            <a:ext cx="4138930" cy="2306955"/>
          </a:xfrm>
          <a:prstGeom prst="rect">
            <a:avLst/>
          </a:prstGeom>
          <a:noFill/>
        </p:spPr>
        <p:txBody>
          <a:bodyPr wrap="square" rtlCol="0">
            <a:spAutoFit/>
          </a:bodyPr>
          <a:lstStyle/>
          <a:p>
            <a:pPr algn="l"/>
            <a:r>
              <a:rPr lang="en-US" altLang="zh-CN" sz="4800" dirty="0">
                <a:solidFill>
                  <a:schemeClr val="bg1"/>
                </a:solidFill>
                <a:latin typeface="印品黑体" panose="00000500000000000000" pitchFamily="2" charset="-122"/>
                <a:ea typeface="印品黑体" panose="00000500000000000000" pitchFamily="2" charset="-122"/>
              </a:rPr>
              <a:t>C/S</a:t>
            </a:r>
            <a:r>
              <a:rPr lang="zh-CN" altLang="en-US" sz="4800" dirty="0">
                <a:solidFill>
                  <a:schemeClr val="bg1"/>
                </a:solidFill>
                <a:latin typeface="印品黑体" panose="00000500000000000000" pitchFamily="2" charset="-122"/>
                <a:ea typeface="印品黑体" panose="00000500000000000000" pitchFamily="2" charset="-122"/>
              </a:rPr>
              <a:t>结构</a:t>
            </a:r>
          </a:p>
          <a:p>
            <a:pPr algn="l"/>
            <a:endParaRPr lang="zh-CN" altLang="en-US" sz="4800" dirty="0">
              <a:solidFill>
                <a:schemeClr val="bg1"/>
              </a:solidFill>
              <a:latin typeface="印品黑体" panose="00000500000000000000" pitchFamily="2" charset="-122"/>
              <a:ea typeface="印品黑体" panose="00000500000000000000" pitchFamily="2" charset="-122"/>
            </a:endParaRPr>
          </a:p>
          <a:p>
            <a:pPr algn="l"/>
            <a:r>
              <a:rPr lang="en-US" altLang="zh-CN" sz="4800" dirty="0">
                <a:solidFill>
                  <a:schemeClr val="bg1"/>
                </a:solidFill>
                <a:latin typeface="印品黑体" panose="00000500000000000000" pitchFamily="2" charset="-122"/>
                <a:ea typeface="印品黑体" panose="00000500000000000000" pitchFamily="2" charset="-122"/>
              </a:rPr>
              <a:t>B/S</a:t>
            </a:r>
            <a:r>
              <a:rPr lang="zh-CN" altLang="en-US" sz="4800" dirty="0">
                <a:solidFill>
                  <a:schemeClr val="bg1"/>
                </a:solidFill>
                <a:latin typeface="印品黑体" panose="00000500000000000000" pitchFamily="2" charset="-122"/>
                <a:ea typeface="印品黑体" panose="00000500000000000000" pitchFamily="2" charset="-122"/>
              </a:rPr>
              <a:t>结构</a:t>
            </a:r>
          </a:p>
        </p:txBody>
      </p:sp>
      <p:sp>
        <p:nvSpPr>
          <p:cNvPr id="6" name="矩形 5"/>
          <p:cNvSpPr/>
          <p:nvPr/>
        </p:nvSpPr>
        <p:spPr>
          <a:xfrm>
            <a:off x="5212715" y="1254760"/>
            <a:ext cx="4356735" cy="4763135"/>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8" name="文本框 7"/>
          <p:cNvSpPr txBox="1"/>
          <p:nvPr/>
        </p:nvSpPr>
        <p:spPr>
          <a:xfrm>
            <a:off x="5880735" y="1324610"/>
            <a:ext cx="3209925" cy="4647565"/>
          </a:xfrm>
          <a:prstGeom prst="rect">
            <a:avLst/>
          </a:prstGeom>
          <a:noFill/>
        </p:spPr>
        <p:txBody>
          <a:bodyPr wrap="square" rtlCol="0">
            <a:spAutoFit/>
            <a:scene3d>
              <a:camera prst="orthographicFront"/>
              <a:lightRig rig="threePt" dir="t"/>
            </a:scene3d>
            <a:sp3d contourW="12700"/>
          </a:bodyPr>
          <a:lstStyle/>
          <a:p>
            <a:pPr indent="241300" defTabSz="912495" fontAlgn="auto">
              <a:lnSpc>
                <a:spcPct val="130000"/>
              </a:lnSpc>
              <a:spcBef>
                <a:spcPts val="0"/>
              </a:spcBef>
              <a:defRPr/>
            </a:pP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平台总体架构采用</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C/S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结构和</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B/S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结构的组合实现，</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C/S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主要是通过浏览器访问实现管理端功能，</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B/S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则是通过烧录工具访问实现软件授权管控和烧录控制功能。</a:t>
            </a:r>
            <a:endPar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a:p>
            <a:pPr indent="241300" defTabSz="912495" fontAlgn="auto">
              <a:lnSpc>
                <a:spcPct val="130000"/>
              </a:lnSpc>
              <a:spcBef>
                <a:spcPts val="0"/>
              </a:spcBef>
              <a:defRPr/>
            </a:pPr>
            <a:endPar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a:p>
            <a:pPr indent="313055" defTabSz="912495" fontAlgn="auto">
              <a:lnSpc>
                <a:spcPct val="130000"/>
              </a:lnSpc>
              <a:spcBef>
                <a:spcPts val="0"/>
              </a:spcBef>
              <a:defRPr/>
            </a:pP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服务端总体架构设计采用微服务架构，</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技术上选择</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nodejs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开发语言，采用企业级后端服务框架</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Egg.js</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a:t>
            </a: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对支持整个</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产销研管控平台</a:t>
            </a: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的业务实现功能拆分为各个独立的功能子系统，</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可集中部署也可</a:t>
            </a: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分别部署实现，</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提高</a:t>
            </a: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系统的灵活性和可维护性，同样也方便后期系统</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功能扩展和</a:t>
            </a:r>
            <a:r>
              <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扩容升级。</a:t>
            </a:r>
          </a:p>
          <a:p>
            <a:pPr indent="313055" defTabSz="912495" fontAlgn="auto">
              <a:lnSpc>
                <a:spcPct val="130000"/>
              </a:lnSpc>
              <a:spcBef>
                <a:spcPts val="0"/>
              </a:spcBef>
              <a:defRPr/>
            </a:pPr>
            <a:endPar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a:p>
            <a:pPr indent="313055" defTabSz="912495" fontAlgn="auto">
              <a:lnSpc>
                <a:spcPct val="130000"/>
              </a:lnSpc>
              <a:spcBef>
                <a:spcPts val="0"/>
              </a:spcBef>
              <a:defRPr/>
            </a:pP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客户端主要包括两部分，一个是</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PC</a:t>
            </a: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管理端（后期可扩展移动版本，增加在线商城和客户用户平台）采用</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VUE</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技术开发实现，主要实现相关的管理维护操作功能；另一个是</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PC</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烧录端，采用</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QT</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开发实现，主要实现软件版本烧录和控制功能。</a:t>
            </a:r>
            <a:endParaRPr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p:txBody>
      </p:sp>
      <p:sp>
        <p:nvSpPr>
          <p:cNvPr id="11" name="矩形 10"/>
          <p:cNvSpPr/>
          <p:nvPr/>
        </p:nvSpPr>
        <p:spPr>
          <a:xfrm>
            <a:off x="5683250" y="1702435"/>
            <a:ext cx="94615" cy="945515"/>
          </a:xfrm>
          <a:prstGeom prst="rect">
            <a:avLst/>
          </a:prstGeom>
          <a:solidFill>
            <a:srgbClr val="EC3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矩形 11"/>
          <p:cNvSpPr/>
          <p:nvPr/>
        </p:nvSpPr>
        <p:spPr>
          <a:xfrm>
            <a:off x="5683250" y="3854450"/>
            <a:ext cx="94615" cy="945515"/>
          </a:xfrm>
          <a:prstGeom prst="rect">
            <a:avLst/>
          </a:prstGeom>
          <a:solidFill>
            <a:srgbClr val="EC3A3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3" name="文本框 2"/>
          <p:cNvSpPr txBox="1"/>
          <p:nvPr/>
        </p:nvSpPr>
        <p:spPr>
          <a:xfrm>
            <a:off x="665480" y="763270"/>
            <a:ext cx="2597150" cy="491490"/>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666115" y="1254760"/>
            <a:ext cx="2596515" cy="275590"/>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平台架构设计</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组合 9"/>
          <p:cNvGrpSpPr/>
          <p:nvPr/>
        </p:nvGrpSpPr>
        <p:grpSpPr>
          <a:xfrm>
            <a:off x="737235" y="671195"/>
            <a:ext cx="2597150" cy="767080"/>
            <a:chOff x="7555" y="688"/>
            <a:chExt cx="4090" cy="1208"/>
          </a:xfrm>
        </p:grpSpPr>
        <p:sp>
          <p:nvSpPr>
            <p:cNvPr id="13" name="文本框 12"/>
            <p:cNvSpPr txBox="1"/>
            <p:nvPr/>
          </p:nvSpPr>
          <p:spPr>
            <a:xfrm>
              <a:off x="7555" y="688"/>
              <a:ext cx="4090" cy="774"/>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7555" y="1462"/>
              <a:ext cx="4089" cy="434"/>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平台架构设计</a:t>
              </a:r>
            </a:p>
          </p:txBody>
        </p:sp>
      </p:grpSp>
      <p:sp>
        <p:nvSpPr>
          <p:cNvPr id="14" name="矩形 13"/>
          <p:cNvSpPr/>
          <p:nvPr/>
        </p:nvSpPr>
        <p:spPr>
          <a:xfrm>
            <a:off x="2060575" y="6226175"/>
            <a:ext cx="3578225" cy="125730"/>
          </a:xfrm>
          <a:prstGeom prst="rect">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5" name="矩形 14"/>
          <p:cNvSpPr/>
          <p:nvPr/>
        </p:nvSpPr>
        <p:spPr>
          <a:xfrm>
            <a:off x="6440805" y="6226175"/>
            <a:ext cx="3578225" cy="12573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文本框 27"/>
          <p:cNvSpPr txBox="1"/>
          <p:nvPr/>
        </p:nvSpPr>
        <p:spPr>
          <a:xfrm>
            <a:off x="228092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6" name="文本框 15"/>
          <p:cNvSpPr txBox="1"/>
          <p:nvPr/>
        </p:nvSpPr>
        <p:spPr>
          <a:xfrm>
            <a:off x="666115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9" name="L 形 18"/>
          <p:cNvSpPr/>
          <p:nvPr/>
        </p:nvSpPr>
        <p:spPr>
          <a:xfrm rot="10800000">
            <a:off x="10185400" y="701675"/>
            <a:ext cx="1196975" cy="1196975"/>
          </a:xfrm>
          <a:prstGeom prst="corner">
            <a:avLst>
              <a:gd name="adj1" fmla="val 37939"/>
              <a:gd name="adj2" fmla="val 36384"/>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L 形 19"/>
          <p:cNvSpPr/>
          <p:nvPr/>
        </p:nvSpPr>
        <p:spPr>
          <a:xfrm rot="10800000">
            <a:off x="9741535" y="1162685"/>
            <a:ext cx="1196975" cy="1196975"/>
          </a:xfrm>
          <a:prstGeom prst="corner">
            <a:avLst>
              <a:gd name="adj1" fmla="val 37939"/>
              <a:gd name="adj2" fmla="val 36384"/>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3" name="图片 2" descr="系统架构图"/>
          <p:cNvPicPr>
            <a:picLocks noChangeAspect="1"/>
          </p:cNvPicPr>
          <p:nvPr/>
        </p:nvPicPr>
        <p:blipFill>
          <a:blip r:embed="rId4"/>
          <a:stretch>
            <a:fillRect/>
          </a:stretch>
        </p:blipFill>
        <p:spPr>
          <a:xfrm>
            <a:off x="2510155" y="245745"/>
            <a:ext cx="6982460" cy="5820410"/>
          </a:xfrm>
          <a:prstGeom prst="rect">
            <a:avLst/>
          </a:prstGeom>
        </p:spPr>
      </p:pic>
      <p:sp>
        <p:nvSpPr>
          <p:cNvPr id="8" name="文本框 7"/>
          <p:cNvSpPr txBox="1"/>
          <p:nvPr/>
        </p:nvSpPr>
        <p:spPr>
          <a:xfrm>
            <a:off x="808355" y="1693545"/>
            <a:ext cx="1363345" cy="1769745"/>
          </a:xfrm>
          <a:prstGeom prst="rect">
            <a:avLst/>
          </a:prstGeom>
          <a:noFill/>
        </p:spPr>
        <p:txBody>
          <a:bodyPr wrap="square" rtlCol="0">
            <a:spAutoFit/>
            <a:scene3d>
              <a:camera prst="orthographicFront"/>
              <a:lightRig rig="threePt" dir="t"/>
            </a:scene3d>
            <a:sp3d contourW="12700"/>
          </a:bodyPr>
          <a:lstStyle/>
          <a:p>
            <a:pPr indent="241300" defTabSz="912495" fontAlgn="auto">
              <a:lnSpc>
                <a:spcPct val="130000"/>
              </a:lnSpc>
              <a:spcBef>
                <a:spcPts val="0"/>
              </a:spcBef>
              <a:defRPr/>
            </a:pPr>
            <a:r>
              <a:rPr 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一期主要实现</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PC</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管理端功能和</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PC</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烧录管控功能</a:t>
            </a:r>
          </a:p>
          <a:p>
            <a:pPr indent="241300" defTabSz="912495" fontAlgn="auto">
              <a:lnSpc>
                <a:spcPct val="130000"/>
              </a:lnSpc>
              <a:spcBef>
                <a:spcPts val="0"/>
              </a:spcBef>
              <a:defRPr/>
            </a:pPr>
            <a:endPar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endParaRPr>
          </a:p>
          <a:p>
            <a:pPr indent="241300" defTabSz="912495" fontAlgn="auto">
              <a:lnSpc>
                <a:spcPct val="130000"/>
              </a:lnSpc>
              <a:spcBef>
                <a:spcPts val="0"/>
              </a:spcBef>
              <a:defRPr/>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二期扩展移动端客户线上服务功能</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randombar(horizontal)">
                                      <p:cBhvr>
                                        <p:cTn id="13" dur="500"/>
                                        <p:tgtEl>
                                          <p:spTgt spid="28"/>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28"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737235" y="671195"/>
            <a:ext cx="2597150" cy="767080"/>
            <a:chOff x="7555" y="688"/>
            <a:chExt cx="4090" cy="1208"/>
          </a:xfrm>
        </p:grpSpPr>
        <p:sp>
          <p:nvSpPr>
            <p:cNvPr id="13" name="文本框 12"/>
            <p:cNvSpPr txBox="1"/>
            <p:nvPr/>
          </p:nvSpPr>
          <p:spPr>
            <a:xfrm>
              <a:off x="7555" y="688"/>
              <a:ext cx="4090" cy="774"/>
            </a:xfrm>
            <a:prstGeom prst="rect">
              <a:avLst/>
            </a:prstGeom>
            <a:noFill/>
          </p:spPr>
          <p:txBody>
            <a:bodyPr wrap="square" rtlCol="0">
              <a:spAutoFit/>
            </a:bodyPr>
            <a:lstStyle/>
            <a:p>
              <a:pPr lvl="0" algn="l">
                <a:spcBef>
                  <a:spcPts val="0"/>
                </a:spcBef>
                <a:spcAft>
                  <a:spcPts val="0"/>
                </a:spcAft>
              </a:pPr>
              <a:r>
                <a:rPr lang="zh-CN" altLang="en-US" sz="2600" b="1" dirty="0">
                  <a:solidFill>
                    <a:srgbClr val="EC3A38"/>
                  </a:solidFill>
                  <a:latin typeface="印品黑体" panose="00000500000000000000" pitchFamily="2" charset="-122"/>
                  <a:ea typeface="印品黑体" panose="00000500000000000000" pitchFamily="2" charset="-122"/>
                </a:rPr>
                <a:t>项目方案</a:t>
              </a:r>
            </a:p>
          </p:txBody>
        </p:sp>
        <p:sp>
          <p:nvSpPr>
            <p:cNvPr id="17" name="文本框 16"/>
            <p:cNvSpPr txBox="1"/>
            <p:nvPr/>
          </p:nvSpPr>
          <p:spPr>
            <a:xfrm>
              <a:off x="7555" y="1462"/>
              <a:ext cx="4089" cy="434"/>
            </a:xfrm>
            <a:prstGeom prst="rect">
              <a:avLst/>
            </a:prstGeom>
            <a:noFill/>
          </p:spPr>
          <p:txBody>
            <a:bodyPr wrap="square" rtlCol="0">
              <a:spAutoFit/>
            </a:bodyPr>
            <a:lstStyle/>
            <a:p>
              <a:pPr lvl="0" algn="l">
                <a:spcBef>
                  <a:spcPts val="0"/>
                </a:spcBef>
                <a:spcAft>
                  <a:spcPts val="0"/>
                </a:spcAft>
              </a:pP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rPr>
                <a:t>烧录控制流程</a:t>
              </a:r>
            </a:p>
          </p:txBody>
        </p:sp>
      </p:grpSp>
      <p:sp>
        <p:nvSpPr>
          <p:cNvPr id="14" name="矩形 13"/>
          <p:cNvSpPr/>
          <p:nvPr/>
        </p:nvSpPr>
        <p:spPr>
          <a:xfrm>
            <a:off x="2060575" y="6226175"/>
            <a:ext cx="3578225" cy="125730"/>
          </a:xfrm>
          <a:prstGeom prst="rect">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5" name="矩形 14"/>
          <p:cNvSpPr/>
          <p:nvPr/>
        </p:nvSpPr>
        <p:spPr>
          <a:xfrm>
            <a:off x="6440805" y="6226175"/>
            <a:ext cx="3578225" cy="12573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8" name="文本框 27"/>
          <p:cNvSpPr txBox="1"/>
          <p:nvPr/>
        </p:nvSpPr>
        <p:spPr>
          <a:xfrm>
            <a:off x="228092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6" name="文本框 15"/>
          <p:cNvSpPr txBox="1"/>
          <p:nvPr/>
        </p:nvSpPr>
        <p:spPr>
          <a:xfrm>
            <a:off x="6661150" y="5142865"/>
            <a:ext cx="3136900" cy="810260"/>
          </a:xfrm>
          <a:prstGeom prst="rect">
            <a:avLst/>
          </a:prstGeom>
          <a:noFill/>
        </p:spPr>
        <p:txBody>
          <a:bodyPr wrap="square" rtlCol="0">
            <a:spAutoFit/>
            <a:scene3d>
              <a:camera prst="orthographicFront"/>
              <a:lightRig rig="threePt" dir="t"/>
            </a:scene3d>
            <a:sp3d contourW="12700"/>
          </a:bodyPr>
          <a:lstStyle/>
          <a:p>
            <a:pPr indent="0" algn="ctr" defTabSz="912495" fontAlgn="auto">
              <a:lnSpc>
                <a:spcPct val="130000"/>
              </a:lnSpc>
              <a:spcBef>
                <a:spcPts val="0"/>
              </a:spcBef>
              <a:defRPr/>
            </a:pPr>
            <a:r>
              <a:rPr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Everyone has their own dreams, I am the same. But my dream is not a lawyer, not a doctor, not actors</a:t>
            </a:r>
            <a:r>
              <a:rPr lang="en-US" sz="1200" dirty="0">
                <a:solidFill>
                  <a:schemeClr val="bg1"/>
                </a:solidFill>
                <a:latin typeface="印品黑体" panose="00000500000000000000" pitchFamily="2" charset="-122"/>
                <a:ea typeface="印品黑体" panose="00000500000000000000" pitchFamily="2" charset="-122"/>
                <a:cs typeface="宋体" panose="02010600030101010101" pitchFamily="2" charset="-122"/>
                <a:sym typeface="+mn-ea"/>
              </a:rPr>
              <a:t>.</a:t>
            </a:r>
          </a:p>
        </p:txBody>
      </p:sp>
      <p:sp>
        <p:nvSpPr>
          <p:cNvPr id="19" name="L 形 18"/>
          <p:cNvSpPr/>
          <p:nvPr/>
        </p:nvSpPr>
        <p:spPr>
          <a:xfrm rot="10800000">
            <a:off x="10185400" y="701675"/>
            <a:ext cx="1196975" cy="1196975"/>
          </a:xfrm>
          <a:prstGeom prst="corner">
            <a:avLst>
              <a:gd name="adj1" fmla="val 37939"/>
              <a:gd name="adj2" fmla="val 36384"/>
            </a:avLst>
          </a:prstGeom>
          <a:gradFill>
            <a:gsLst>
              <a:gs pos="0">
                <a:srgbClr val="ED9D80"/>
              </a:gs>
              <a:gs pos="100000">
                <a:srgbClr val="CB7CC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0" name="L 形 19"/>
          <p:cNvSpPr/>
          <p:nvPr/>
        </p:nvSpPr>
        <p:spPr>
          <a:xfrm rot="10800000">
            <a:off x="9741535" y="1162685"/>
            <a:ext cx="1196975" cy="1196975"/>
          </a:xfrm>
          <a:prstGeom prst="corner">
            <a:avLst>
              <a:gd name="adj1" fmla="val 37939"/>
              <a:gd name="adj2" fmla="val 36384"/>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pic>
        <p:nvPicPr>
          <p:cNvPr id="2" name="图片 1" descr="烧录控制流程"/>
          <p:cNvPicPr>
            <a:picLocks noChangeAspect="1"/>
          </p:cNvPicPr>
          <p:nvPr/>
        </p:nvPicPr>
        <p:blipFill>
          <a:blip r:embed="rId4"/>
          <a:stretch>
            <a:fillRect/>
          </a:stretch>
        </p:blipFill>
        <p:spPr>
          <a:xfrm>
            <a:off x="6191885" y="79375"/>
            <a:ext cx="2723515" cy="6266786"/>
          </a:xfrm>
          <a:prstGeom prst="rect">
            <a:avLst/>
          </a:prstGeom>
        </p:spPr>
      </p:pic>
      <p:sp>
        <p:nvSpPr>
          <p:cNvPr id="8" name="文本框 7"/>
          <p:cNvSpPr txBox="1"/>
          <p:nvPr/>
        </p:nvSpPr>
        <p:spPr>
          <a:xfrm>
            <a:off x="828040" y="1438275"/>
            <a:ext cx="4457700" cy="4407535"/>
          </a:xfrm>
          <a:prstGeom prst="rect">
            <a:avLst/>
          </a:prstGeom>
          <a:noFill/>
        </p:spPr>
        <p:txBody>
          <a:bodyPr wrap="square" rtlCol="0">
            <a:spAutoFit/>
            <a:scene3d>
              <a:camera prst="orthographicFront"/>
              <a:lightRig rig="threePt" dir="t"/>
            </a:scene3d>
            <a:sp3d contourW="12700"/>
          </a:bodyPr>
          <a:lstStyle/>
          <a:p>
            <a:pPr indent="241300" defTabSz="912495" fontAlgn="auto">
              <a:lnSpc>
                <a:spcPct val="130000"/>
              </a:lnSpc>
              <a:spcBef>
                <a:spcPts val="0"/>
              </a:spcBef>
              <a:defRPr/>
            </a:pPr>
            <a:r>
              <a:rPr 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1</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、用户登录进入烧录工具，用户账号一期由销售录单的时候通过客户信息系统分配账号，后期客户线上服务平台开通之后可扩展为用户在线注册</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2</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、判断用户的烧录权限，后台通过销售录单情况以及平台对用户的软件版本授权情况判断当前用户是否具有烧录权限，如果不具备烧录权限则直接结束当前烧录流程，并提示用户</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3</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、烧录工具从后台服务获取当前用户的所有可烧录软件版本列表，用户选择对应软件版本并从后台服务下载软件版本进行缓存，软件代码不保存在本地，避免软件烧录文件泄露</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4</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、烧录工具获取芯片信息开始向后台服务发起烧录请求，后台服务根据用户选定的版本以及之前的烧录情况判断当前烧录请求是否可烧录，无版本权限或者烧录额度用完则结束当前烧录，并提示用户</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5</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、可烧录的操作，操作工具从内存中读取对应的烧录文件开始执行烧录操作，烧录结束之后将烧录结果返回到后端服务进行相关的记录操作</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6</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、继续烧录重复</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4</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a:t>
            </a: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5</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进行下一轮烧录操作</a:t>
            </a:r>
          </a:p>
          <a:p>
            <a:pPr indent="241300" defTabSz="912495" fontAlgn="auto">
              <a:lnSpc>
                <a:spcPct val="130000"/>
              </a:lnSpc>
              <a:spcBef>
                <a:spcPts val="0"/>
              </a:spcBef>
              <a:defRPr/>
            </a:pPr>
            <a:r>
              <a:rPr lang="en-US" altLang="zh-CN"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7</a:t>
            </a:r>
            <a:r>
              <a:rPr lang="zh-CN" altLang="en-US" sz="1200" dirty="0">
                <a:solidFill>
                  <a:schemeClr val="tx1">
                    <a:lumMod val="75000"/>
                    <a:lumOff val="25000"/>
                  </a:schemeClr>
                </a:solidFill>
                <a:latin typeface="印品黑体" panose="00000500000000000000" pitchFamily="2" charset="-122"/>
                <a:ea typeface="印品黑体" panose="00000500000000000000" pitchFamily="2" charset="-122"/>
                <a:cs typeface="宋体" panose="02010600030101010101" pitchFamily="2" charset="-122"/>
                <a:sym typeface="+mn-ea"/>
              </a:rPr>
              <a:t>、烧录结束，烧录工具清理缓存的烧录文件退出烧录</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randombar(horizontal)">
                                      <p:cBhvr>
                                        <p:cTn id="7" dur="500"/>
                                        <p:tgtEl>
                                          <p:spTgt spid="1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randombar(horizontal)">
                                      <p:cBhvr>
                                        <p:cTn id="10" dur="500"/>
                                        <p:tgtEl>
                                          <p:spTgt spid="1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randombar(horizontal)">
                                      <p:cBhvr>
                                        <p:cTn id="13" dur="500"/>
                                        <p:tgtEl>
                                          <p:spTgt spid="28"/>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randombar(horizontal)">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p:bldP spid="15" grpId="0" bldLvl="0" animBg="1"/>
      <p:bldP spid="28" grpId="0"/>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L 形 5"/>
          <p:cNvSpPr/>
          <p:nvPr/>
        </p:nvSpPr>
        <p:spPr>
          <a:xfrm rot="5400000">
            <a:off x="6760397" y="598805"/>
            <a:ext cx="4882515" cy="4882515"/>
          </a:xfrm>
          <a:prstGeom prst="corner">
            <a:avLst/>
          </a:prstGeom>
          <a:gradFill>
            <a:gsLst>
              <a:gs pos="50000">
                <a:srgbClr val="D384B8"/>
              </a:gs>
              <a:gs pos="0">
                <a:srgbClr val="F2A176"/>
              </a:gs>
              <a:gs pos="100000">
                <a:srgbClr val="7FA2C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1" name="L 形 10"/>
          <p:cNvSpPr/>
          <p:nvPr/>
        </p:nvSpPr>
        <p:spPr>
          <a:xfrm rot="5400000">
            <a:off x="772795" y="598805"/>
            <a:ext cx="1028700" cy="1028700"/>
          </a:xfrm>
          <a:prstGeom prst="corner">
            <a:avLst/>
          </a:prstGeom>
          <a:gradFill>
            <a:gsLst>
              <a:gs pos="50000">
                <a:srgbClr val="CB7CC8"/>
              </a:gs>
              <a:gs pos="0">
                <a:srgbClr val="889FC9"/>
              </a:gs>
              <a:gs pos="100000">
                <a:srgbClr val="ED9D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2" name="文本框 11"/>
          <p:cNvSpPr txBox="1"/>
          <p:nvPr/>
        </p:nvSpPr>
        <p:spPr>
          <a:xfrm>
            <a:off x="1924616" y="3226724"/>
            <a:ext cx="3910141" cy="1107996"/>
          </a:xfrm>
          <a:prstGeom prst="rect">
            <a:avLst/>
          </a:prstGeom>
          <a:noFill/>
        </p:spPr>
        <p:txBody>
          <a:bodyPr wrap="square" rtlCol="0">
            <a:spAutoFit/>
          </a:bodyPr>
          <a:lstStyle/>
          <a:p>
            <a:pPr algn="dist"/>
            <a:r>
              <a:rPr lang="en-US" altLang="zh-CN" sz="6600" b="1">
                <a:gradFill>
                  <a:gsLst>
                    <a:gs pos="0">
                      <a:srgbClr val="ED9D80"/>
                    </a:gs>
                    <a:gs pos="100000">
                      <a:srgbClr val="CB7CC8"/>
                    </a:gs>
                  </a:gsLst>
                  <a:lin ang="7860000" scaled="0"/>
                </a:gradFill>
                <a:latin typeface="印品黑体" panose="00000500000000000000" pitchFamily="2" charset="-122"/>
                <a:ea typeface="印品黑体" panose="00000500000000000000" pitchFamily="2" charset="-122"/>
              </a:rPr>
              <a:t>THANKS</a:t>
            </a:r>
            <a:endParaRPr lang="zh-CN" altLang="en-US" sz="6600" b="1" dirty="0">
              <a:gradFill>
                <a:gsLst>
                  <a:gs pos="0">
                    <a:srgbClr val="ED9D80"/>
                  </a:gs>
                  <a:gs pos="100000">
                    <a:srgbClr val="CB7CC8"/>
                  </a:gs>
                </a:gsLst>
                <a:lin ang="7860000" scaled="0"/>
              </a:gradFill>
              <a:latin typeface="印品黑体" panose="00000500000000000000" pitchFamily="2" charset="-122"/>
              <a:ea typeface="印品黑体" panose="00000500000000000000" pitchFamily="2" charset="-122"/>
            </a:endParaRPr>
          </a:p>
        </p:txBody>
      </p:sp>
      <p:sp>
        <p:nvSpPr>
          <p:cNvPr id="14" name="L 形 13"/>
          <p:cNvSpPr/>
          <p:nvPr/>
        </p:nvSpPr>
        <p:spPr>
          <a:xfrm rot="5400000">
            <a:off x="9854758" y="3624652"/>
            <a:ext cx="1819910" cy="1819910"/>
          </a:xfrm>
          <a:prstGeom prst="corner">
            <a:avLst/>
          </a:prstGeom>
          <a:gradFill>
            <a:gsLst>
              <a:gs pos="50000">
                <a:srgbClr val="CB7CC8"/>
              </a:gs>
              <a:gs pos="0">
                <a:srgbClr val="889FC9"/>
              </a:gs>
              <a:gs pos="100000">
                <a:srgbClr val="ED9D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15" name="矩形 14"/>
          <p:cNvSpPr/>
          <p:nvPr/>
        </p:nvSpPr>
        <p:spPr>
          <a:xfrm>
            <a:off x="772795" y="5972721"/>
            <a:ext cx="10577196" cy="286473"/>
          </a:xfrm>
          <a:prstGeom prst="rect">
            <a:avLst/>
          </a:prstGeom>
          <a:solidFill>
            <a:srgbClr val="CB7CC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印品黑体" panose="00000500000000000000" pitchFamily="2" charset="-122"/>
            </a:endParaRPr>
          </a:p>
        </p:txBody>
      </p:sp>
      <p:sp>
        <p:nvSpPr>
          <p:cNvPr id="2" name="文本框 1"/>
          <p:cNvSpPr txBox="1"/>
          <p:nvPr/>
        </p:nvSpPr>
        <p:spPr>
          <a:xfrm>
            <a:off x="850265" y="1627505"/>
            <a:ext cx="6059170" cy="1322070"/>
          </a:xfrm>
          <a:prstGeom prst="rect">
            <a:avLst/>
          </a:prstGeom>
          <a:noFill/>
        </p:spPr>
        <p:txBody>
          <a:bodyPr wrap="square" rtlCol="0">
            <a:spAutoFit/>
          </a:bodyPr>
          <a:lstStyle/>
          <a:p>
            <a:pPr algn="ctr"/>
            <a:r>
              <a:rPr lang="zh-CN" altLang="en-US" sz="4000" b="1" dirty="0">
                <a:solidFill>
                  <a:schemeClr val="tx1">
                    <a:lumMod val="75000"/>
                    <a:lumOff val="25000"/>
                  </a:schemeClr>
                </a:solidFill>
                <a:latin typeface="印品黑体" panose="00000500000000000000" pitchFamily="2" charset="-122"/>
                <a:ea typeface="印品黑体" panose="00000500000000000000" pitchFamily="2" charset="-122"/>
              </a:rPr>
              <a:t>九音科技产销研</a:t>
            </a:r>
          </a:p>
          <a:p>
            <a:pPr algn="ctr"/>
            <a:r>
              <a:rPr lang="zh-CN" altLang="en-US" sz="4000" b="1" dirty="0">
                <a:solidFill>
                  <a:schemeClr val="tx1">
                    <a:lumMod val="75000"/>
                    <a:lumOff val="25000"/>
                  </a:schemeClr>
                </a:solidFill>
                <a:latin typeface="印品黑体" panose="00000500000000000000" pitchFamily="2" charset="-122"/>
                <a:ea typeface="印品黑体" panose="00000500000000000000" pitchFamily="2" charset="-122"/>
              </a:rPr>
              <a:t>一体化管控平台</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SLIDE_MODEL_TYPE" val="cover"/>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187308"/>
</p:tagLst>
</file>

<file path=ppt/tags/tag8.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 name="KSO_WM_SLIDE_MODEL_TYPE" val="cov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TotalTime>
  <Words>856</Words>
  <Application>Microsoft Office PowerPoint</Application>
  <PresentationFormat>宽屏</PresentationFormat>
  <Paragraphs>72</Paragraphs>
  <Slides>8</Slides>
  <Notes>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8</vt:i4>
      </vt:variant>
    </vt:vector>
  </HeadingPairs>
  <TitlesOfParts>
    <vt:vector size="14" baseType="lpstr">
      <vt:lpstr>等线</vt:lpstr>
      <vt:lpstr>等线 Light</vt:lpstr>
      <vt:lpstr>印品黑体</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Trent</dc:creator>
  <cp:lastModifiedBy>Bai Rong</cp:lastModifiedBy>
  <cp:revision>102</cp:revision>
  <dcterms:created xsi:type="dcterms:W3CDTF">2021-07-21T02:35:51Z</dcterms:created>
  <dcterms:modified xsi:type="dcterms:W3CDTF">2021-07-21T11:05:26Z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2052-2.8.1.4649</vt:lpwstr>
  </property>
</Properties>
</file>

<file path=docProps/thumbnail.jpeg>
</file>